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30"/>
  </p:notesMasterIdLst>
  <p:handoutMasterIdLst>
    <p:handoutMasterId r:id="rId31"/>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25" r:id="rId22"/>
    <p:sldId id="332" r:id="rId23"/>
    <p:sldId id="329" r:id="rId24"/>
    <p:sldId id="291" r:id="rId25"/>
    <p:sldId id="290" r:id="rId26"/>
    <p:sldId id="292" r:id="rId27"/>
    <p:sldId id="294" r:id="rId28"/>
    <p:sldId id="2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D4263E"/>
    <a:srgbClr val="FFFFFF"/>
    <a:srgbClr val="DC582A"/>
    <a:srgbClr val="996633"/>
    <a:srgbClr val="1A3F82"/>
    <a:srgbClr val="22222A"/>
    <a:srgbClr val="5D3753"/>
    <a:srgbClr val="1A365D"/>
    <a:srgbClr val="003B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4" autoAdjust="0"/>
    <p:restoredTop sz="86939"/>
  </p:normalViewPr>
  <p:slideViewPr>
    <p:cSldViewPr snapToGrid="0" showGuides="1">
      <p:cViewPr varScale="1">
        <p:scale>
          <a:sx n="113" d="100"/>
          <a:sy n="113" d="100"/>
        </p:scale>
        <p:origin x="684" y="1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08/04/2024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08/04/2024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18</a:t>
            </a:fld>
            <a:endParaRPr lang="en-GB"/>
          </a:p>
        </p:txBody>
      </p:sp>
    </p:spTree>
    <p:extLst>
      <p:ext uri="{BB962C8B-B14F-4D97-AF65-F5344CB8AC3E}">
        <p14:creationId xmlns:p14="http://schemas.microsoft.com/office/powerpoint/2010/main" val="1163714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theme" Target="../theme/theme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theme" Target="../theme/theme7.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theme" Target="../theme/theme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3.xml"/><Relationship Id="rId5" Type="http://schemas.openxmlformats.org/officeDocument/2006/relationships/image" Target="../media/image35.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73.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DominiqueMakowski/teaching" TargetMode="Externa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3.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4800" dirty="0"/>
              <a:t>Recording, </a:t>
            </a:r>
            <a:r>
              <a:rPr lang="en-GB" sz="4800" dirty="0" err="1"/>
              <a:t>Analyzing</a:t>
            </a:r>
            <a:r>
              <a:rPr lang="en-GB" sz="4800"/>
              <a:t> and Using Physiological Signals in Psychology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grpSp>
        <p:nvGrpSpPr>
          <p:cNvPr id="12" name="Group 11">
            <a:extLst>
              <a:ext uri="{FF2B5EF4-FFF2-40B4-BE49-F238E27FC236}">
                <a16:creationId xmlns:a16="http://schemas.microsoft.com/office/drawing/2014/main" id="{F94359EA-DF27-7E90-D76D-2368691E20A7}"/>
              </a:ext>
            </a:extLst>
          </p:cNvPr>
          <p:cNvGrpSpPr/>
          <p:nvPr/>
        </p:nvGrpSpPr>
        <p:grpSpPr>
          <a:xfrm>
            <a:off x="0" y="5534891"/>
            <a:ext cx="2805545" cy="1323109"/>
            <a:chOff x="0" y="5534891"/>
            <a:chExt cx="2805545" cy="1323109"/>
          </a:xfrm>
        </p:grpSpPr>
        <p:sp>
          <p:nvSpPr>
            <p:cNvPr id="1725" name="Rectangle 1724">
              <a:extLst>
                <a:ext uri="{FF2B5EF4-FFF2-40B4-BE49-F238E27FC236}">
                  <a16:creationId xmlns:a16="http://schemas.microsoft.com/office/drawing/2014/main" id="{C9048DCE-63F2-1B9C-5859-B0620B5C1635}"/>
                </a:ext>
              </a:extLst>
            </p:cNvPr>
            <p:cNvSpPr/>
            <p:nvPr/>
          </p:nvSpPr>
          <p:spPr>
            <a:xfrm>
              <a:off x="0" y="5534891"/>
              <a:ext cx="2805545" cy="1323109"/>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r>
                <a:rPr lang="fr-FR" sz="1600" i="1" dirty="0">
                  <a:solidFill>
                    <a:schemeClr val="tx1"/>
                  </a:solidFill>
                </a:rPr>
                <a:t>04/2024 Workshop at</a:t>
              </a:r>
            </a:p>
            <a:p>
              <a:endParaRPr lang="fr-FR" dirty="0">
                <a:solidFill>
                  <a:schemeClr val="tx1"/>
                </a:solidFill>
              </a:endParaRPr>
            </a:p>
            <a:p>
              <a:endParaRPr lang="fr-FR" dirty="0">
                <a:solidFill>
                  <a:schemeClr val="tx1"/>
                </a:solidFill>
              </a:endParaRPr>
            </a:p>
            <a:p>
              <a:r>
                <a:rPr lang="fr-FR" dirty="0">
                  <a:solidFill>
                    <a:schemeClr val="tx1"/>
                  </a:solidFill>
                </a:rPr>
                <a:t> </a:t>
              </a:r>
              <a:endParaRPr lang="en-GB" dirty="0">
                <a:solidFill>
                  <a:schemeClr val="tx1"/>
                </a:solidFill>
              </a:endParaRPr>
            </a:p>
          </p:txBody>
        </p:sp>
        <p:pic>
          <p:nvPicPr>
            <p:cNvPr id="1726" name="Picture 2" descr="University of Basel | Future Circular Collider">
              <a:extLst>
                <a:ext uri="{FF2B5EF4-FFF2-40B4-BE49-F238E27FC236}">
                  <a16:creationId xmlns:a16="http://schemas.microsoft.com/office/drawing/2014/main" id="{AF26A82C-51EB-DDDB-FC01-CEABF61980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31" y="5950634"/>
              <a:ext cx="2444677" cy="8117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8" end="18"/>
                                            </p:txEl>
                                          </p:spTgt>
                                        </p:tgtEl>
                                        <p:attrNameLst>
                                          <p:attrName>style.visibility</p:attrName>
                                        </p:attrNameLst>
                                      </p:cBhvr>
                                      <p:to>
                                        <p:strVal val="visible"/>
                                      </p:to>
                                    </p:set>
                                    <p:animEffect transition="in" filter="fade">
                                      <p:cBhvr>
                                        <p:cTn id="38"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 and Fluctuations (</a:t>
            </a:r>
            <a:r>
              <a:rPr lang="fr-FR" sz="1100" dirty="0" err="1"/>
              <a:t>HEFs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Interoceptive</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790313" y="1708428"/>
            <a:ext cx="6097190" cy="2862322"/>
          </a:xfrm>
          <a:prstGeom prst="rect">
            <a:avLst/>
          </a:prstGeom>
          <a:noFill/>
        </p:spPr>
        <p:txBody>
          <a:bodyPr wrap="square">
            <a:spAutoFit/>
          </a:bodyPr>
          <a:lstStyle/>
          <a:p>
            <a:r>
              <a:rPr lang="fr-FR" b="1" dirty="0"/>
              <a:t>Questionnaires</a:t>
            </a:r>
          </a:p>
          <a:p>
            <a:pPr marL="285750" indent="-285750">
              <a:buFont typeface="Arial" panose="020B0604020202020204" pitchFamily="34" charset="0"/>
              <a:buChar char="•"/>
            </a:pPr>
            <a:r>
              <a:rPr lang="fr-FR" b="1" dirty="0"/>
              <a:t>MAIA</a:t>
            </a:r>
          </a:p>
          <a:p>
            <a:pPr marL="285750" indent="-285750">
              <a:buFont typeface="Arial" panose="020B0604020202020204" pitchFamily="34" charset="0"/>
              <a:buChar char="•"/>
            </a:pPr>
            <a:r>
              <a:rPr lang="fr-FR" b="1" dirty="0"/>
              <a:t>IAS</a:t>
            </a:r>
          </a:p>
          <a:p>
            <a:pPr marL="285750" indent="-285750">
              <a:buFont typeface="Arial" panose="020B0604020202020204" pitchFamily="34" charset="0"/>
              <a:buChar char="•"/>
            </a:pPr>
            <a:endParaRPr lang="fr-FR" b="1" dirty="0"/>
          </a:p>
          <a:p>
            <a:r>
              <a:rPr lang="fr-FR" b="1" dirty="0" err="1"/>
              <a:t>Cardioception</a:t>
            </a:r>
            <a:endParaRPr lang="fr-FR" b="1" dirty="0"/>
          </a:p>
          <a:p>
            <a:pPr marL="285750" indent="-285750">
              <a:buFont typeface="Arial" panose="020B0604020202020204" pitchFamily="34" charset="0"/>
              <a:buChar char="•"/>
            </a:pPr>
            <a:r>
              <a:rPr lang="fr-FR" dirty="0" err="1"/>
              <a:t>Heatbeat</a:t>
            </a:r>
            <a:r>
              <a:rPr lang="fr-FR" dirty="0"/>
              <a:t> </a:t>
            </a:r>
            <a:r>
              <a:rPr lang="fr-FR" dirty="0" err="1"/>
              <a:t>Tracking</a:t>
            </a:r>
            <a:r>
              <a:rPr lang="fr-FR" dirty="0"/>
              <a:t> (</a:t>
            </a:r>
            <a:r>
              <a:rPr lang="fr-FR" dirty="0" err="1"/>
              <a:t>Schandry</a:t>
            </a:r>
            <a:r>
              <a:rPr lang="fr-FR" dirty="0"/>
              <a:t>, 1981)</a:t>
            </a:r>
          </a:p>
          <a:p>
            <a:pPr marL="742950" lvl="1" indent="-285750">
              <a:buFont typeface="Arial" panose="020B0604020202020204" pitchFamily="34" charset="0"/>
              <a:buChar char="•"/>
            </a:pPr>
            <a:r>
              <a:rPr lang="fr-FR" dirty="0"/>
              <a:t>Low </a:t>
            </a:r>
            <a:r>
              <a:rPr lang="fr-FR" dirty="0" err="1"/>
              <a:t>reliability</a:t>
            </a:r>
            <a:endParaRPr lang="fr-FR" dirty="0"/>
          </a:p>
          <a:p>
            <a:pPr marL="285750" indent="-285750">
              <a:buFont typeface="Arial" panose="020B0604020202020204" pitchFamily="34" charset="0"/>
              <a:buChar char="•"/>
            </a:pPr>
            <a:r>
              <a:rPr lang="en-US" dirty="0"/>
              <a:t>Sensitivity to changes in rate of heartbeats as a measure of interoceptive ability (Larsson et al</a:t>
            </a:r>
            <a:r>
              <a:rPr lang="en-US"/>
              <a:t>., preprint)</a:t>
            </a:r>
            <a:endParaRPr lang="en-US" dirty="0"/>
          </a:p>
        </p:txBody>
      </p:sp>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Plan</a:t>
            </a:r>
          </a:p>
        </p:txBody>
      </p:sp>
      <p:sp>
        <p:nvSpPr>
          <p:cNvPr id="3" name="TextBox 2">
            <a:extLst>
              <a:ext uri="{FF2B5EF4-FFF2-40B4-BE49-F238E27FC236}">
                <a16:creationId xmlns:a16="http://schemas.microsoft.com/office/drawing/2014/main" id="{AF8008BA-DE6E-F979-34C0-4C90CFA1F5FA}"/>
              </a:ext>
            </a:extLst>
          </p:cNvPr>
          <p:cNvSpPr txBox="1"/>
          <p:nvPr/>
        </p:nvSpPr>
        <p:spPr>
          <a:xfrm>
            <a:off x="507143" y="1799889"/>
            <a:ext cx="7091957" cy="3139321"/>
          </a:xfrm>
          <a:prstGeom prst="rect">
            <a:avLst/>
          </a:prstGeom>
          <a:solidFill>
            <a:srgbClr val="FFFDF8"/>
          </a:solidFill>
        </p:spPr>
        <p:txBody>
          <a:bodyPr wrap="square">
            <a:spAutoFit/>
          </a:bodyPr>
          <a:lstStyle/>
          <a:p>
            <a:pPr marL="342900" indent="-342900">
              <a:buAutoNum type="arabicPeriod"/>
            </a:pPr>
            <a:r>
              <a:rPr lang="en-US" b="1" dirty="0"/>
              <a:t>Introductions</a:t>
            </a:r>
          </a:p>
          <a:p>
            <a:pPr marL="342900" indent="-342900">
              <a:buAutoNum type="arabicPeriod"/>
            </a:pPr>
            <a:r>
              <a:rPr lang="en-US" sz="1800" b="1" dirty="0"/>
              <a:t>Goals</a:t>
            </a:r>
          </a:p>
          <a:p>
            <a:pPr marL="342900" indent="-342900">
              <a:buAutoNum type="arabicPeriod"/>
            </a:pPr>
            <a:r>
              <a:rPr lang="en-US" sz="1800" b="1" dirty="0"/>
              <a:t>Plan for today</a:t>
            </a:r>
          </a:p>
          <a:p>
            <a:pPr marL="800100" lvl="1" indent="-342900">
              <a:buFont typeface="Arial" panose="020B0604020202020204" pitchFamily="34" charset="0"/>
              <a:buChar char="•"/>
            </a:pPr>
            <a:r>
              <a:rPr lang="en-US" b="1" dirty="0"/>
              <a:t>Theory</a:t>
            </a:r>
          </a:p>
          <a:p>
            <a:pPr marL="800100" lvl="1" indent="-342900">
              <a:buFont typeface="Arial" panose="020B0604020202020204" pitchFamily="34" charset="0"/>
              <a:buChar char="•"/>
            </a:pPr>
            <a:r>
              <a:rPr lang="en-US" b="1" dirty="0"/>
              <a:t>Practice</a:t>
            </a:r>
          </a:p>
          <a:p>
            <a:pPr marL="800100" lvl="1" indent="-342900">
              <a:buFont typeface="Arial" panose="020B0604020202020204" pitchFamily="34" charset="0"/>
              <a:buChar char="•"/>
            </a:pPr>
            <a:r>
              <a:rPr lang="en-US" b="1" dirty="0"/>
              <a:t>Flexibility</a:t>
            </a:r>
          </a:p>
          <a:p>
            <a:pPr lvl="1"/>
            <a:endParaRPr lang="en-US" b="1" dirty="0"/>
          </a:p>
          <a:p>
            <a:pPr marL="285750" indent="-285750">
              <a:buFont typeface="Wingdings" panose="05000000000000000000" pitchFamily="2" charset="2"/>
              <a:buChar char="ü"/>
            </a:pPr>
            <a:r>
              <a:rPr lang="en-US" b="1" dirty="0"/>
              <a:t>Slides: </a:t>
            </a:r>
            <a:r>
              <a:rPr lang="en-US" b="1" dirty="0">
                <a:solidFill>
                  <a:srgbClr val="0070C0"/>
                </a:solidFill>
                <a:hlinkClick r:id="rId2"/>
              </a:rPr>
              <a:t>https://github.com/DominiqueMakowski/teaching</a:t>
            </a:r>
            <a:endParaRPr lang="en-US" b="1" dirty="0">
              <a:solidFill>
                <a:srgbClr val="0070C0"/>
              </a:solidFill>
            </a:endParaRPr>
          </a:p>
          <a:p>
            <a:pPr marL="285750" indent="-285750">
              <a:buFont typeface="Wingdings" panose="05000000000000000000" pitchFamily="2" charset="2"/>
              <a:buChar char="ü"/>
            </a:pPr>
            <a:r>
              <a:rPr lang="en-US" b="1" dirty="0"/>
              <a:t>Contact: </a:t>
            </a:r>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1957" cy="4955203"/>
          </a:xfrm>
          <a:prstGeom prst="rect">
            <a:avLst/>
          </a:prstGeom>
          <a:solidFill>
            <a:srgbClr val="FFFDF8"/>
          </a:solidFill>
        </p:spPr>
        <p:txBody>
          <a:bodyPr wrap="square">
            <a:spAutoFit/>
          </a:bodyPr>
          <a:lstStyle/>
          <a:p>
            <a:r>
              <a:rPr lang="en-US" i="1" dirty="0"/>
              <a:t>What is the relationship between the body and the mind?</a:t>
            </a:r>
          </a:p>
          <a:p>
            <a:endParaRPr lang="en-US" dirty="0"/>
          </a:p>
          <a:p>
            <a:pPr marL="285750" indent="-285750">
              <a:buFont typeface="Wingdings" panose="05000000000000000000" pitchFamily="2" charset="2"/>
              <a:buChar char="ü"/>
            </a:pPr>
            <a:r>
              <a:rPr lang="en-US" dirty="0"/>
              <a:t>Long philosophical tradition of “</a:t>
            </a:r>
            <a:r>
              <a:rPr lang="en-US" b="1" dirty="0"/>
              <a:t>dualism</a:t>
            </a:r>
            <a:r>
              <a:rPr lang="en-US" dirty="0"/>
              <a:t>” </a:t>
            </a:r>
            <a:r>
              <a:rPr lang="en-US" sz="1200" dirty="0"/>
              <a:t>(e.g., Platonism, monotheisms)</a:t>
            </a:r>
          </a:p>
          <a:p>
            <a:pPr marL="285750" indent="-285750">
              <a:buFont typeface="Wingdings" panose="05000000000000000000" pitchFamily="2" charset="2"/>
              <a:buChar char="v"/>
            </a:pPr>
            <a:r>
              <a:rPr lang="en-US" sz="1400" dirty="0"/>
              <a:t>In philosophy of mind, “Mind-body Dualism” denotes the view that the mind and body are distinct and separable, and/or that mental phenomena are non-physical</a:t>
            </a:r>
          </a:p>
          <a:p>
            <a:endParaRPr lang="en-US" dirty="0"/>
          </a:p>
          <a:p>
            <a:r>
              <a:rPr lang="en-US" dirty="0"/>
              <a:t>The “</a:t>
            </a:r>
            <a:r>
              <a:rPr lang="en-US" b="1" dirty="0"/>
              <a:t>ghost in the machine</a:t>
            </a:r>
            <a:r>
              <a:rPr lang="en-US" dirty="0"/>
              <a:t>” (Ryle, 1949) is a term originally used to describe and critique the concept of the mind existing alongside and separate from the body</a:t>
            </a:r>
          </a:p>
          <a:p>
            <a:endParaRPr lang="en-US" dirty="0"/>
          </a:p>
          <a:p>
            <a:pPr marL="285750" indent="-285750">
              <a:buFont typeface="Wingdings" panose="05000000000000000000" pitchFamily="2" charset="2"/>
              <a:buChar char="Ø"/>
            </a:pPr>
            <a:r>
              <a:rPr lang="en-US" dirty="0"/>
              <a:t>If they are two different things: how does the mind control the body?</a:t>
            </a:r>
          </a:p>
          <a:p>
            <a:endParaRPr lang="en-US" dirty="0"/>
          </a:p>
          <a:p>
            <a:r>
              <a:rPr lang="en-US" sz="1800" b="1" dirty="0"/>
              <a:t>Descartes</a:t>
            </a:r>
            <a:r>
              <a:rPr lang="en-US" sz="1800" dirty="0"/>
              <a:t> (1664) in </a:t>
            </a:r>
            <a:r>
              <a:rPr lang="en-US" sz="1800" i="1" dirty="0"/>
              <a:t>« </a:t>
            </a:r>
            <a:r>
              <a:rPr lang="en-US" sz="1800" i="1" dirty="0" err="1"/>
              <a:t>L'Homme</a:t>
            </a:r>
            <a:r>
              <a:rPr lang="en-US" sz="1800" i="1" dirty="0"/>
              <a:t> » </a:t>
            </a:r>
            <a:r>
              <a:rPr lang="en-US" sz="800" i="1" dirty="0"/>
              <a:t>Treatise on Man</a:t>
            </a:r>
            <a:r>
              <a:rPr lang="en-US" sz="1800" i="1" dirty="0"/>
              <a:t> </a:t>
            </a:r>
          </a:p>
          <a:p>
            <a:pPr marL="285750" indent="-285750">
              <a:buFont typeface="Arial" panose="020B0604020202020204" pitchFamily="34" charset="0"/>
              <a:buChar char="•"/>
            </a:pPr>
            <a:r>
              <a:rPr lang="en-US" dirty="0"/>
              <a:t>Body and mind are two fundamentally different “substances”</a:t>
            </a:r>
          </a:p>
          <a:p>
            <a:pPr marL="285750" indent="-285750">
              <a:buFont typeface="Arial" panose="020B0604020202020204" pitchFamily="34" charset="0"/>
              <a:buChar char="•"/>
            </a:pPr>
            <a:r>
              <a:rPr lang="en-US" sz="1800" dirty="0"/>
              <a:t>They interface at a special organ: the pineal gland </a:t>
            </a:r>
          </a:p>
          <a:p>
            <a:pPr marL="285750" indent="-285750">
              <a:buFont typeface="Arial" panose="020B0604020202020204" pitchFamily="34" charset="0"/>
              <a:buChar char="•"/>
            </a:pPr>
            <a:r>
              <a:rPr lang="en-US" sz="1800" dirty="0"/>
              <a:t>Body </a:t>
            </a:r>
            <a:r>
              <a:rPr lang="en-US" sz="1800" i="1" dirty="0"/>
              <a:t>enables</a:t>
            </a:r>
            <a:r>
              <a:rPr lang="en-US" sz="1800" dirty="0"/>
              <a:t> the mind to make actions</a:t>
            </a:r>
            <a:r>
              <a:rPr lang="en-US" dirty="0"/>
              <a:t> (they do still interact)</a:t>
            </a:r>
            <a:endParaRPr lang="en-US" sz="1800"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574976"/>
            <a:ext cx="7543800" cy="276999"/>
          </a:xfrm>
          <a:prstGeom prst="rect">
            <a:avLst/>
          </a:prstGeom>
          <a:noFill/>
        </p:spPr>
        <p:txBody>
          <a:bodyPr wrap="square">
            <a:spAutoFit/>
          </a:bodyPr>
          <a:lstStyle/>
          <a:p>
            <a:pPr algn="r"/>
            <a:r>
              <a:rPr lang="en-GB" sz="1200" i="1" dirty="0"/>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3073718" y="1371154"/>
            <a:ext cx="9118282" cy="5125134"/>
            <a:chOff x="2437289" y="1371154"/>
            <a:chExt cx="9118282" cy="5125134"/>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958234" y="1581349"/>
              <a:ext cx="4597337" cy="2293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93511" y="1371154"/>
              <a:ext cx="2259711" cy="25481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4953222" y="1581348"/>
              <a:ext cx="2005012" cy="22931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996430" y="4213858"/>
              <a:ext cx="4559141" cy="2282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2437289" y="4236205"/>
              <a:ext cx="4559141" cy="226008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961383FC-F50D-A1E5-EAB1-CDD0EC2719AF}"/>
              </a:ext>
            </a:extLst>
          </p:cNvPr>
          <p:cNvSpPr txBox="1"/>
          <p:nvPr/>
        </p:nvSpPr>
        <p:spPr>
          <a:xfrm>
            <a:off x="76200" y="1424889"/>
            <a:ext cx="3314700" cy="2723823"/>
          </a:xfrm>
          <a:prstGeom prst="rect">
            <a:avLst/>
          </a:prstGeom>
          <a:noFill/>
        </p:spPr>
        <p:txBody>
          <a:bodyPr wrap="square">
            <a:spAutoFit/>
          </a:bodyPr>
          <a:lstStyle/>
          <a:p>
            <a:endParaRPr lang="en-US" sz="1600" dirty="0"/>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 »</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i="1" dirty="0"/>
              <a:t>coincide</a:t>
            </a:r>
            <a:r>
              <a:rPr lang="en-US" sz="1600" dirty="0"/>
              <a:t> </a:t>
            </a:r>
            <a:r>
              <a:rPr lang="en-US" sz="1100" dirty="0"/>
              <a:t>(because God set it up that way)</a:t>
            </a:r>
          </a:p>
          <a:p>
            <a:pPr marL="285750" indent="-285750">
              <a:buFont typeface="Arial" panose="020B0604020202020204" pitchFamily="34" charset="0"/>
              <a:buChar char="•"/>
            </a:pPr>
            <a:r>
              <a:rPr lang="en-US" sz="1600" dirty="0"/>
              <a:t>“Pre-established harmony”</a:t>
            </a:r>
          </a:p>
          <a:p>
            <a:endParaRPr lang="en-US" sz="1600" dirty="0"/>
          </a:p>
          <a:p>
            <a:endParaRPr lang="en-GB" sz="1600" dirty="0"/>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19" y="1703487"/>
            <a:ext cx="8036221"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8326</TotalTime>
  <Words>2006</Words>
  <Application>Microsoft Office PowerPoint</Application>
  <PresentationFormat>Widescreen</PresentationFormat>
  <Paragraphs>300</Paragraphs>
  <Slides>21</Slides>
  <Notes>8</Notes>
  <HiddenSlides>1</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21</vt:i4>
      </vt:variant>
    </vt:vector>
  </HeadingPairs>
  <TitlesOfParts>
    <vt:vector size="34" baseType="lpstr">
      <vt:lpstr>arial</vt:lpstr>
      <vt:lpstr>arial</vt:lpstr>
      <vt:lpstr>Calibri</vt:lpstr>
      <vt:lpstr>Impact</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Recording, Analyzing and Using Physiological Signals in Psychology</vt:lpstr>
      <vt:lpstr>Plan</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Measuring Interoception</vt:lpstr>
      <vt:lpstr>Interoceptive Paradigms</vt:lpstr>
      <vt:lpstr>Quizz</vt:lpstr>
      <vt:lpstr>Neuroanatomy   Below the brain</vt:lpstr>
      <vt:lpstr>Anatomy</vt:lpstr>
      <vt:lpstr>Autonomic Nervous System</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633</cp:revision>
  <dcterms:created xsi:type="dcterms:W3CDTF">2020-02-03T12:08:13Z</dcterms:created>
  <dcterms:modified xsi:type="dcterms:W3CDTF">2024-04-08T08:31:53Z</dcterms:modified>
</cp:coreProperties>
</file>